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4EFECCB-289E-4DC2-BED2-06C76806AF42}" type="datetimeFigureOut">
              <a:rPr lang="fr-FR" smtClean="0"/>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29AB6B-194D-4EAC-BAD2-5EECFD0E1BB0}" type="slidenum">
              <a:rPr lang="fr-FR" smtClean="0"/>
              <a:t>‹N°›</a:t>
            </a:fld>
            <a:endParaRPr lang="fr-FR"/>
          </a:p>
        </p:txBody>
      </p:sp>
    </p:spTree>
    <p:extLst>
      <p:ext uri="{BB962C8B-B14F-4D97-AF65-F5344CB8AC3E}">
        <p14:creationId xmlns:p14="http://schemas.microsoft.com/office/powerpoint/2010/main" val="199362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EFECCB-289E-4DC2-BED2-06C76806AF42}" type="datetimeFigureOut">
              <a:rPr lang="fr-FR" smtClean="0"/>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29AB6B-194D-4EAC-BAD2-5EECFD0E1BB0}" type="slidenum">
              <a:rPr lang="fr-FR" smtClean="0"/>
              <a:t>‹N°›</a:t>
            </a:fld>
            <a:endParaRPr lang="fr-FR"/>
          </a:p>
        </p:txBody>
      </p:sp>
    </p:spTree>
    <p:extLst>
      <p:ext uri="{BB962C8B-B14F-4D97-AF65-F5344CB8AC3E}">
        <p14:creationId xmlns:p14="http://schemas.microsoft.com/office/powerpoint/2010/main" val="1901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EFECCB-289E-4DC2-BED2-06C76806AF42}" type="datetimeFigureOut">
              <a:rPr lang="fr-FR" smtClean="0"/>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29AB6B-194D-4EAC-BAD2-5EECFD0E1BB0}" type="slidenum">
              <a:rPr lang="fr-FR" smtClean="0"/>
              <a:t>‹N°›</a:t>
            </a:fld>
            <a:endParaRPr lang="fr-FR"/>
          </a:p>
        </p:txBody>
      </p:sp>
    </p:spTree>
    <p:extLst>
      <p:ext uri="{BB962C8B-B14F-4D97-AF65-F5344CB8AC3E}">
        <p14:creationId xmlns:p14="http://schemas.microsoft.com/office/powerpoint/2010/main" val="364621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EFECCB-289E-4DC2-BED2-06C76806AF42}" type="datetimeFigureOut">
              <a:rPr lang="fr-FR" smtClean="0"/>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29AB6B-194D-4EAC-BAD2-5EECFD0E1BB0}" type="slidenum">
              <a:rPr lang="fr-FR" smtClean="0"/>
              <a:t>‹N°›</a:t>
            </a:fld>
            <a:endParaRPr lang="fr-FR"/>
          </a:p>
        </p:txBody>
      </p:sp>
    </p:spTree>
    <p:extLst>
      <p:ext uri="{BB962C8B-B14F-4D97-AF65-F5344CB8AC3E}">
        <p14:creationId xmlns:p14="http://schemas.microsoft.com/office/powerpoint/2010/main" val="102162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4EFECCB-289E-4DC2-BED2-06C76806AF42}" type="datetimeFigureOut">
              <a:rPr lang="fr-FR" smtClean="0"/>
              <a:t>13/10/2021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29AB6B-194D-4EAC-BAD2-5EECFD0E1BB0}" type="slidenum">
              <a:rPr lang="fr-FR" smtClean="0"/>
              <a:t>‹N°›</a:t>
            </a:fld>
            <a:endParaRPr lang="fr-FR"/>
          </a:p>
        </p:txBody>
      </p:sp>
    </p:spTree>
    <p:extLst>
      <p:ext uri="{BB962C8B-B14F-4D97-AF65-F5344CB8AC3E}">
        <p14:creationId xmlns:p14="http://schemas.microsoft.com/office/powerpoint/2010/main" val="359811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4EFECCB-289E-4DC2-BED2-06C76806AF42}" type="datetimeFigureOut">
              <a:rPr lang="fr-FR" smtClean="0"/>
              <a:t>13/10/2021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29AB6B-194D-4EAC-BAD2-5EECFD0E1BB0}" type="slidenum">
              <a:rPr lang="fr-FR" smtClean="0"/>
              <a:t>‹N°›</a:t>
            </a:fld>
            <a:endParaRPr lang="fr-FR"/>
          </a:p>
        </p:txBody>
      </p:sp>
    </p:spTree>
    <p:extLst>
      <p:ext uri="{BB962C8B-B14F-4D97-AF65-F5344CB8AC3E}">
        <p14:creationId xmlns:p14="http://schemas.microsoft.com/office/powerpoint/2010/main" val="159080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4EFECCB-289E-4DC2-BED2-06C76806AF42}" type="datetimeFigureOut">
              <a:rPr lang="fr-FR" smtClean="0"/>
              <a:t>13/10/2021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29AB6B-194D-4EAC-BAD2-5EECFD0E1BB0}" type="slidenum">
              <a:rPr lang="fr-FR" smtClean="0"/>
              <a:t>‹N°›</a:t>
            </a:fld>
            <a:endParaRPr lang="fr-FR"/>
          </a:p>
        </p:txBody>
      </p:sp>
    </p:spTree>
    <p:extLst>
      <p:ext uri="{BB962C8B-B14F-4D97-AF65-F5344CB8AC3E}">
        <p14:creationId xmlns:p14="http://schemas.microsoft.com/office/powerpoint/2010/main" val="308684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4EFECCB-289E-4DC2-BED2-06C76806AF42}" type="datetimeFigureOut">
              <a:rPr lang="fr-FR" smtClean="0"/>
              <a:t>13/10/2021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29AB6B-194D-4EAC-BAD2-5EECFD0E1BB0}" type="slidenum">
              <a:rPr lang="fr-FR" smtClean="0"/>
              <a:t>‹N°›</a:t>
            </a:fld>
            <a:endParaRPr lang="fr-FR"/>
          </a:p>
        </p:txBody>
      </p:sp>
    </p:spTree>
    <p:extLst>
      <p:ext uri="{BB962C8B-B14F-4D97-AF65-F5344CB8AC3E}">
        <p14:creationId xmlns:p14="http://schemas.microsoft.com/office/powerpoint/2010/main" val="122682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EFECCB-289E-4DC2-BED2-06C76806AF42}" type="datetimeFigureOut">
              <a:rPr lang="fr-FR" smtClean="0"/>
              <a:t>13/10/2021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29AB6B-194D-4EAC-BAD2-5EECFD0E1BB0}" type="slidenum">
              <a:rPr lang="fr-FR" smtClean="0"/>
              <a:t>‹N°›</a:t>
            </a:fld>
            <a:endParaRPr lang="fr-FR"/>
          </a:p>
        </p:txBody>
      </p:sp>
    </p:spTree>
    <p:extLst>
      <p:ext uri="{BB962C8B-B14F-4D97-AF65-F5344CB8AC3E}">
        <p14:creationId xmlns:p14="http://schemas.microsoft.com/office/powerpoint/2010/main" val="284090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4EFECCB-289E-4DC2-BED2-06C76806AF42}" type="datetimeFigureOut">
              <a:rPr lang="fr-FR" smtClean="0"/>
              <a:t>13/10/2021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29AB6B-194D-4EAC-BAD2-5EECFD0E1BB0}" type="slidenum">
              <a:rPr lang="fr-FR" smtClean="0"/>
              <a:t>‹N°›</a:t>
            </a:fld>
            <a:endParaRPr lang="fr-FR"/>
          </a:p>
        </p:txBody>
      </p:sp>
    </p:spTree>
    <p:extLst>
      <p:ext uri="{BB962C8B-B14F-4D97-AF65-F5344CB8AC3E}">
        <p14:creationId xmlns:p14="http://schemas.microsoft.com/office/powerpoint/2010/main" val="152247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4EFECCB-289E-4DC2-BED2-06C76806AF42}" type="datetimeFigureOut">
              <a:rPr lang="fr-FR" smtClean="0"/>
              <a:t>13/10/2021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29AB6B-194D-4EAC-BAD2-5EECFD0E1BB0}" type="slidenum">
              <a:rPr lang="fr-FR" smtClean="0"/>
              <a:t>‹N°›</a:t>
            </a:fld>
            <a:endParaRPr lang="fr-FR"/>
          </a:p>
        </p:txBody>
      </p:sp>
    </p:spTree>
    <p:extLst>
      <p:ext uri="{BB962C8B-B14F-4D97-AF65-F5344CB8AC3E}">
        <p14:creationId xmlns:p14="http://schemas.microsoft.com/office/powerpoint/2010/main" val="326569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FECCB-289E-4DC2-BED2-06C76806AF42}" type="datetimeFigureOut">
              <a:rPr lang="fr-FR" smtClean="0"/>
              <a:t>13/10/2021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9AB6B-194D-4EAC-BAD2-5EECFD0E1BB0}" type="slidenum">
              <a:rPr lang="fr-FR" smtClean="0"/>
              <a:t>‹N°›</a:t>
            </a:fld>
            <a:endParaRPr lang="fr-FR"/>
          </a:p>
        </p:txBody>
      </p:sp>
    </p:spTree>
    <p:extLst>
      <p:ext uri="{BB962C8B-B14F-4D97-AF65-F5344CB8AC3E}">
        <p14:creationId xmlns:p14="http://schemas.microsoft.com/office/powerpoint/2010/main" val="6837192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2142406"/>
            <a:ext cx="8458200" cy="3168352"/>
          </a:xfrm>
        </p:spPr>
        <p:txBody>
          <a:bodyPr>
            <a:normAutofit fontScale="90000"/>
          </a:bodyPr>
          <a:lstStyle/>
          <a:p>
            <a:r>
              <a:rPr lang="fr-FR" sz="2800" b="1" dirty="0" smtClean="0">
                <a:solidFill>
                  <a:schemeClr val="tx1"/>
                </a:solidFill>
                <a:latin typeface="Berlin Sans FB Demi" pitchFamily="34" charset="0"/>
              </a:rPr>
              <a:t/>
            </a:r>
            <a:br>
              <a:rPr lang="fr-FR" sz="2800" b="1" dirty="0" smtClean="0">
                <a:solidFill>
                  <a:schemeClr val="tx1"/>
                </a:solidFill>
                <a:latin typeface="Berlin Sans FB Demi" pitchFamily="34" charset="0"/>
              </a:rPr>
            </a:br>
            <a:r>
              <a:rPr lang="fr-FR" sz="2800" b="1" dirty="0">
                <a:solidFill>
                  <a:schemeClr val="tx1"/>
                </a:solidFill>
                <a:latin typeface="Berlin Sans FB Demi" pitchFamily="34" charset="0"/>
              </a:rPr>
              <a:t/>
            </a:r>
            <a:br>
              <a:rPr lang="fr-FR" sz="2800" b="1" dirty="0">
                <a:solidFill>
                  <a:schemeClr val="tx1"/>
                </a:solidFill>
                <a:latin typeface="Berlin Sans FB Demi" pitchFamily="34" charset="0"/>
              </a:rPr>
            </a:br>
            <a:r>
              <a:rPr lang="fr-FR" sz="2800" b="1" dirty="0" smtClean="0">
                <a:solidFill>
                  <a:schemeClr val="tx1"/>
                </a:solidFill>
                <a:latin typeface="Berlin Sans FB Demi" pitchFamily="34" charset="0"/>
              </a:rPr>
              <a:t/>
            </a:r>
            <a:br>
              <a:rPr lang="fr-FR" sz="2800" b="1" dirty="0" smtClean="0">
                <a:solidFill>
                  <a:schemeClr val="tx1"/>
                </a:solidFill>
                <a:latin typeface="Berlin Sans FB Demi" pitchFamily="34" charset="0"/>
              </a:rPr>
            </a:br>
            <a:r>
              <a:rPr lang="fr-FR" sz="2800" b="1" dirty="0" smtClean="0">
                <a:solidFill>
                  <a:schemeClr val="tx1"/>
                </a:solidFill>
                <a:latin typeface="Berlin Sans FB Demi" pitchFamily="34" charset="0"/>
              </a:rPr>
              <a:t>Briefing des activités récentes de l’AETA</a:t>
            </a:r>
            <a:br>
              <a:rPr lang="fr-FR" sz="2800" b="1" dirty="0" smtClean="0">
                <a:solidFill>
                  <a:schemeClr val="tx1"/>
                </a:solidFill>
                <a:latin typeface="Berlin Sans FB Demi" pitchFamily="34" charset="0"/>
              </a:rPr>
            </a:br>
            <a:r>
              <a:rPr lang="fr-FR" sz="2800" b="1" dirty="0">
                <a:solidFill>
                  <a:schemeClr val="tx1"/>
                </a:solidFill>
                <a:latin typeface="Berlin Sans FB Demi" pitchFamily="34" charset="0"/>
              </a:rPr>
              <a:t/>
            </a:r>
            <a:br>
              <a:rPr lang="fr-FR" sz="2800" b="1" dirty="0">
                <a:solidFill>
                  <a:schemeClr val="tx1"/>
                </a:solidFill>
                <a:latin typeface="Berlin Sans FB Demi" pitchFamily="34" charset="0"/>
              </a:rPr>
            </a:br>
            <a:r>
              <a:rPr lang="fr-FR" sz="2400" b="1" dirty="0" smtClean="0">
                <a:solidFill>
                  <a:schemeClr val="tx1"/>
                </a:solidFill>
                <a:latin typeface="Berlin Sans FB Demi" pitchFamily="34" charset="0"/>
              </a:rPr>
              <a:t>SUJET:</a:t>
            </a:r>
            <a:br>
              <a:rPr lang="fr-FR" sz="2400" b="1" dirty="0" smtClean="0">
                <a:solidFill>
                  <a:schemeClr val="tx1"/>
                </a:solidFill>
                <a:latin typeface="Berlin Sans FB Demi" pitchFamily="34" charset="0"/>
              </a:rPr>
            </a:br>
            <a:r>
              <a:rPr lang="fr-FR" sz="3200" b="1" dirty="0">
                <a:solidFill>
                  <a:srgbClr val="C00000"/>
                </a:solidFill>
                <a:latin typeface="Berlin Sans FB Demi" pitchFamily="34" charset="0"/>
              </a:rPr>
              <a:t>Atelier de renforcement des capacités des partis politiques dans la surveillance des scrutins et la défense de leurs droits en matière de contentieux électoral</a:t>
            </a:r>
            <a:br>
              <a:rPr lang="fr-FR" sz="3200" b="1" dirty="0">
                <a:solidFill>
                  <a:srgbClr val="C00000"/>
                </a:solidFill>
                <a:latin typeface="Berlin Sans FB Demi" pitchFamily="34" charset="0"/>
              </a:rPr>
            </a:br>
            <a:r>
              <a:rPr lang="fr-FR" sz="2400" b="1" dirty="0">
                <a:solidFill>
                  <a:schemeClr val="tx1"/>
                </a:solidFill>
                <a:latin typeface="Berlin Sans FB Demi" pitchFamily="34" charset="0"/>
              </a:rPr>
              <a:t/>
            </a:r>
            <a:br>
              <a:rPr lang="fr-FR" sz="2400" b="1" dirty="0">
                <a:solidFill>
                  <a:schemeClr val="tx1"/>
                </a:solidFill>
                <a:latin typeface="Berlin Sans FB Demi" pitchFamily="34" charset="0"/>
              </a:rPr>
            </a:br>
            <a:r>
              <a:rPr lang="fr-FR" sz="2800" b="1" dirty="0">
                <a:solidFill>
                  <a:schemeClr val="tx1"/>
                </a:solidFill>
                <a:latin typeface="Berlin Sans FB Demi" pitchFamily="34" charset="0"/>
              </a:rPr>
              <a:t/>
            </a:r>
            <a:br>
              <a:rPr lang="fr-FR" sz="2800" b="1" dirty="0">
                <a:solidFill>
                  <a:schemeClr val="tx1"/>
                </a:solidFill>
                <a:latin typeface="Berlin Sans FB Demi" pitchFamily="34" charset="0"/>
              </a:rPr>
            </a:br>
            <a:endParaRPr lang="fr-FR" sz="2400" b="1" dirty="0">
              <a:solidFill>
                <a:schemeClr val="tx1"/>
              </a:solidFill>
              <a:latin typeface="Berlin Sans FB Demi" pitchFamily="34" charset="0"/>
            </a:endParaRPr>
          </a:p>
        </p:txBody>
      </p:sp>
      <p:pic>
        <p:nvPicPr>
          <p:cNvPr id="1027" name="Picture 3" descr="C:\Users\AETA\Desktop\PowerPöint\Sans ti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32656"/>
            <a:ext cx="1819275" cy="1809750"/>
          </a:xfrm>
          <a:prstGeom prst="rect">
            <a:avLst/>
          </a:prstGeom>
          <a:noFill/>
          <a:extLst>
            <a:ext uri="{909E8E84-426E-40DD-AFC4-6F175D3DCCD1}">
              <a14:hiddenFill xmlns:a14="http://schemas.microsoft.com/office/drawing/2010/main">
                <a:solidFill>
                  <a:srgbClr val="FFFFFF"/>
                </a:solidFill>
              </a14:hiddenFill>
            </a:ext>
          </a:extLst>
        </p:spPr>
      </p:pic>
      <p:sp>
        <p:nvSpPr>
          <p:cNvPr id="5" name="Sous-titre 2"/>
          <p:cNvSpPr>
            <a:spLocks noGrp="1"/>
          </p:cNvSpPr>
          <p:nvPr>
            <p:ph type="subTitle" idx="1"/>
          </p:nvPr>
        </p:nvSpPr>
        <p:spPr>
          <a:xfrm>
            <a:off x="3470981" y="5627727"/>
            <a:ext cx="3600400" cy="432048"/>
          </a:xfrm>
        </p:spPr>
        <p:txBody>
          <a:bodyPr anchor="t">
            <a:noAutofit/>
          </a:bodyPr>
          <a:lstStyle/>
          <a:p>
            <a:pPr algn="just"/>
            <a:r>
              <a:rPr lang="fr-FR" sz="2000" i="1" dirty="0" smtClean="0">
                <a:solidFill>
                  <a:schemeClr val="tx1"/>
                </a:solidFill>
                <a:latin typeface="Arial Rounded MT Bold" pitchFamily="34" charset="0"/>
              </a:rPr>
              <a:t>Réalisé en partenariat avec</a:t>
            </a:r>
            <a:endParaRPr lang="fr-FR" sz="2000" i="1" dirty="0">
              <a:solidFill>
                <a:schemeClr val="tx1"/>
              </a:solidFill>
              <a:latin typeface="Arial Rounded MT Bold" pitchFamily="34" charset="0"/>
            </a:endParaRPr>
          </a:p>
        </p:txBody>
      </p:sp>
      <p:pic>
        <p:nvPicPr>
          <p:cNvPr id="6" name="Picture 1" descr="EISAlogo-email-and-docs.gif"/>
          <p:cNvPicPr/>
          <p:nvPr/>
        </p:nvPicPr>
        <p:blipFill>
          <a:blip r:embed="rId3"/>
          <a:stretch>
            <a:fillRect/>
          </a:stretch>
        </p:blipFill>
        <p:spPr>
          <a:xfrm>
            <a:off x="7092280" y="5373216"/>
            <a:ext cx="1569085" cy="941070"/>
          </a:xfrm>
          <a:prstGeom prst="rect">
            <a:avLst/>
          </a:prstGeom>
        </p:spPr>
      </p:pic>
    </p:spTree>
    <p:extLst>
      <p:ext uri="{BB962C8B-B14F-4D97-AF65-F5344CB8AC3E}">
        <p14:creationId xmlns:p14="http://schemas.microsoft.com/office/powerpoint/2010/main" val="14517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332656"/>
            <a:ext cx="8458200" cy="1080120"/>
          </a:xfrm>
        </p:spPr>
        <p:txBody>
          <a:bodyPr anchor="t">
            <a:normAutofit fontScale="62500" lnSpcReduction="20000"/>
          </a:bodyPr>
          <a:lstStyle/>
          <a:p>
            <a:pPr algn="just"/>
            <a:r>
              <a:rPr lang="fr-FR" dirty="0" smtClean="0">
                <a:latin typeface="Arial Rounded MT Bold" pitchFamily="34" charset="0"/>
              </a:rPr>
              <a:t>Bien entendu, tout au long du tournage, l’équipe de l’AETA était là. Il y avait : Le Secrétaire Général Gérard, l’Assistant au Programme Parole, mais aussi le Chauffeur Willy qui attendait dehors.</a:t>
            </a:r>
            <a:endParaRPr lang="fr-FR" dirty="0">
              <a:latin typeface="Arial Rounded MT Bold" pitchFamily="34" charset="0"/>
            </a:endParaRPr>
          </a:p>
        </p:txBody>
      </p:sp>
      <p:pic>
        <p:nvPicPr>
          <p:cNvPr id="8194" name="Picture 2" descr="IMG_19700102_010401_825"/>
          <p:cNvPicPr>
            <a:picLocks noChangeAspect="1" noChangeArrowheads="1"/>
          </p:cNvPicPr>
          <p:nvPr/>
        </p:nvPicPr>
        <p:blipFill>
          <a:blip r:embed="rId2" cstate="print">
            <a:extLst>
              <a:ext uri="{28A0092B-C50C-407E-A947-70E740481C1C}">
                <a14:useLocalDpi xmlns:a14="http://schemas.microsoft.com/office/drawing/2010/main" val="0"/>
              </a:ext>
            </a:extLst>
          </a:blip>
          <a:srcRect r="8458"/>
          <a:stretch>
            <a:fillRect/>
          </a:stretch>
        </p:blipFill>
        <p:spPr bwMode="auto">
          <a:xfrm>
            <a:off x="323528" y="1302679"/>
            <a:ext cx="52673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IMG_19700102_010159_377"/>
          <p:cNvPicPr>
            <a:picLocks noChangeAspect="1" noChangeArrowheads="1"/>
          </p:cNvPicPr>
          <p:nvPr/>
        </p:nvPicPr>
        <p:blipFill>
          <a:blip r:embed="rId3" cstate="print">
            <a:extLst>
              <a:ext uri="{28A0092B-C50C-407E-A947-70E740481C1C}">
                <a14:useLocalDpi xmlns:a14="http://schemas.microsoft.com/office/drawing/2010/main" val="0"/>
              </a:ext>
            </a:extLst>
          </a:blip>
          <a:srcRect l="20532" t="23126" r="3041"/>
          <a:stretch>
            <a:fillRect/>
          </a:stretch>
        </p:blipFill>
        <p:spPr bwMode="auto">
          <a:xfrm>
            <a:off x="5796136" y="1302679"/>
            <a:ext cx="3024336" cy="515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IMG_19700102_010436_984"/>
          <p:cNvPicPr>
            <a:picLocks noChangeAspect="1" noChangeArrowheads="1"/>
          </p:cNvPicPr>
          <p:nvPr/>
        </p:nvPicPr>
        <p:blipFill>
          <a:blip r:embed="rId4" cstate="print">
            <a:extLst>
              <a:ext uri="{28A0092B-C50C-407E-A947-70E740481C1C}">
                <a14:useLocalDpi xmlns:a14="http://schemas.microsoft.com/office/drawing/2010/main" val="0"/>
              </a:ext>
            </a:extLst>
          </a:blip>
          <a:srcRect t="21735" b="17345"/>
          <a:stretch>
            <a:fillRect/>
          </a:stretch>
        </p:blipFill>
        <p:spPr bwMode="auto">
          <a:xfrm>
            <a:off x="3220921" y="4077072"/>
            <a:ext cx="2355418" cy="25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13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332657"/>
            <a:ext cx="8458200" cy="576064"/>
          </a:xfrm>
        </p:spPr>
        <p:txBody>
          <a:bodyPr>
            <a:normAutofit fontScale="90000"/>
          </a:bodyPr>
          <a:lstStyle/>
          <a:p>
            <a:pPr algn="ctr"/>
            <a:r>
              <a:rPr lang="fr-FR" sz="3400" b="1" dirty="0" smtClean="0"/>
              <a:t>Le montage</a:t>
            </a:r>
            <a:endParaRPr lang="fr-FR" sz="3400" b="1" dirty="0"/>
          </a:p>
        </p:txBody>
      </p:sp>
      <p:sp>
        <p:nvSpPr>
          <p:cNvPr id="3" name="Sous-titre 2"/>
          <p:cNvSpPr>
            <a:spLocks noGrp="1"/>
          </p:cNvSpPr>
          <p:nvPr>
            <p:ph type="subTitle" idx="1"/>
          </p:nvPr>
        </p:nvSpPr>
        <p:spPr>
          <a:xfrm>
            <a:off x="179512" y="4437111"/>
            <a:ext cx="4320480" cy="2348317"/>
          </a:xfrm>
        </p:spPr>
        <p:txBody>
          <a:bodyPr anchor="t">
            <a:normAutofit lnSpcReduction="10000"/>
          </a:bodyPr>
          <a:lstStyle/>
          <a:p>
            <a:pPr algn="just"/>
            <a:r>
              <a:rPr lang="fr-FR" sz="1900" dirty="0" smtClean="0">
                <a:latin typeface="Arial Rounded MT Bold" pitchFamily="34" charset="0"/>
              </a:rPr>
              <a:t>4 séances ont été nécessaires pour ces opérations, comme ici, le 05 septembre 2018 où le Prof Edgard KULUMBI (metteur en scène) travaille avec Josaphat KINZONZI (réalisateur) en présence de Parole MBENGAMA (représentant de l’AETA),</a:t>
            </a:r>
            <a:endParaRPr lang="fr-FR" sz="1900" dirty="0">
              <a:latin typeface="Arial Rounded MT Bold" pitchFamily="34" charset="0"/>
            </a:endParaRPr>
          </a:p>
        </p:txBody>
      </p:sp>
      <p:pic>
        <p:nvPicPr>
          <p:cNvPr id="9218" name="Picture 2" descr="IMG_20180905_185803"/>
          <p:cNvPicPr>
            <a:picLocks noChangeAspect="1" noChangeArrowheads="1"/>
          </p:cNvPicPr>
          <p:nvPr/>
        </p:nvPicPr>
        <p:blipFill>
          <a:blip r:embed="rId2" cstate="print">
            <a:extLst>
              <a:ext uri="{28A0092B-C50C-407E-A947-70E740481C1C}">
                <a14:useLocalDpi xmlns:a14="http://schemas.microsoft.com/office/drawing/2010/main" val="0"/>
              </a:ext>
            </a:extLst>
          </a:blip>
          <a:srcRect t="20309"/>
          <a:stretch>
            <a:fillRect/>
          </a:stretch>
        </p:blipFill>
        <p:spPr bwMode="auto">
          <a:xfrm>
            <a:off x="179512" y="887399"/>
            <a:ext cx="57531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IMG_20180905_185730"/>
          <p:cNvPicPr>
            <a:picLocks noChangeAspect="1" noChangeArrowheads="1"/>
          </p:cNvPicPr>
          <p:nvPr/>
        </p:nvPicPr>
        <p:blipFill>
          <a:blip r:embed="rId3" cstate="print">
            <a:extLst>
              <a:ext uri="{28A0092B-C50C-407E-A947-70E740481C1C}">
                <a14:useLocalDpi xmlns:a14="http://schemas.microsoft.com/office/drawing/2010/main" val="0"/>
              </a:ext>
            </a:extLst>
          </a:blip>
          <a:srcRect l="11093" t="15231" r="10742"/>
          <a:stretch>
            <a:fillRect/>
          </a:stretch>
        </p:blipFill>
        <p:spPr bwMode="auto">
          <a:xfrm>
            <a:off x="4636046" y="3127829"/>
            <a:ext cx="4514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71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circle(in)">
                                      <p:cBhvr>
                                        <p:cTn id="13" dur="2000"/>
                                        <p:tgtEl>
                                          <p:spTgt spid="922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260649"/>
            <a:ext cx="8458200" cy="648072"/>
          </a:xfrm>
        </p:spPr>
        <p:txBody>
          <a:bodyPr>
            <a:normAutofit fontScale="90000"/>
          </a:bodyPr>
          <a:lstStyle/>
          <a:p>
            <a:pPr algn="ctr"/>
            <a:r>
              <a:rPr lang="fr-FR" b="1" dirty="0" smtClean="0"/>
              <a:t>Le produit fini</a:t>
            </a:r>
            <a:endParaRPr lang="fr-FR" b="1" dirty="0"/>
          </a:p>
        </p:txBody>
      </p:sp>
      <p:sp>
        <p:nvSpPr>
          <p:cNvPr id="3" name="Sous-titre 2"/>
          <p:cNvSpPr>
            <a:spLocks noGrp="1"/>
          </p:cNvSpPr>
          <p:nvPr>
            <p:ph type="subTitle" idx="1"/>
          </p:nvPr>
        </p:nvSpPr>
        <p:spPr>
          <a:xfrm>
            <a:off x="352078" y="4437112"/>
            <a:ext cx="8458200" cy="2160240"/>
          </a:xfrm>
        </p:spPr>
        <p:txBody>
          <a:bodyPr anchor="t">
            <a:normAutofit/>
          </a:bodyPr>
          <a:lstStyle/>
          <a:p>
            <a:pPr algn="just"/>
            <a:r>
              <a:rPr lang="fr-FR" sz="2000" dirty="0" smtClean="0">
                <a:latin typeface="Arial Rounded MT Bold" pitchFamily="34" charset="0"/>
              </a:rPr>
              <a:t>C’est le mardi, 11 septembre 2018 que le produit fini a été remis à l’AETA. Les acteurs ayant pris part au dernier tournage sont : Roger </a:t>
            </a:r>
            <a:r>
              <a:rPr lang="fr-FR" sz="2000" dirty="0" err="1" smtClean="0">
                <a:latin typeface="Arial Rounded MT Bold" pitchFamily="34" charset="0"/>
              </a:rPr>
              <a:t>Vika</a:t>
            </a:r>
            <a:r>
              <a:rPr lang="fr-FR" sz="2000" dirty="0" smtClean="0">
                <a:latin typeface="Arial Rounded MT Bold" pitchFamily="34" charset="0"/>
              </a:rPr>
              <a:t> alias </a:t>
            </a:r>
            <a:r>
              <a:rPr lang="fr-FR" sz="2000" dirty="0" err="1" smtClean="0">
                <a:latin typeface="Arial Rounded MT Bold" pitchFamily="34" charset="0"/>
              </a:rPr>
              <a:t>Mudueri</a:t>
            </a:r>
            <a:r>
              <a:rPr lang="fr-FR" sz="2000" dirty="0" smtClean="0">
                <a:latin typeface="Arial Rounded MT Bold" pitchFamily="34" charset="0"/>
              </a:rPr>
              <a:t>, </a:t>
            </a:r>
            <a:r>
              <a:rPr lang="fr-FR" sz="2000" dirty="0" err="1" smtClean="0">
                <a:latin typeface="Arial Rounded MT Bold" pitchFamily="34" charset="0"/>
              </a:rPr>
              <a:t>Ermedy</a:t>
            </a:r>
            <a:r>
              <a:rPr lang="fr-FR" sz="2000" dirty="0" smtClean="0">
                <a:latin typeface="Arial Rounded MT Bold" pitchFamily="34" charset="0"/>
              </a:rPr>
              <a:t> </a:t>
            </a:r>
            <a:r>
              <a:rPr lang="fr-FR" sz="2000" dirty="0" err="1" smtClean="0">
                <a:latin typeface="Arial Rounded MT Bold" pitchFamily="34" charset="0"/>
              </a:rPr>
              <a:t>Pambu</a:t>
            </a:r>
            <a:r>
              <a:rPr lang="fr-FR" sz="2000" dirty="0" smtClean="0">
                <a:latin typeface="Arial Rounded MT Bold" pitchFamily="34" charset="0"/>
              </a:rPr>
              <a:t>, </a:t>
            </a:r>
            <a:r>
              <a:rPr lang="fr-FR" sz="2000" dirty="0" err="1" smtClean="0">
                <a:latin typeface="Arial Rounded MT Bold" pitchFamily="34" charset="0"/>
              </a:rPr>
              <a:t>Amedée</a:t>
            </a:r>
            <a:r>
              <a:rPr lang="fr-FR" sz="2000" dirty="0" smtClean="0">
                <a:latin typeface="Arial Rounded MT Bold" pitchFamily="34" charset="0"/>
              </a:rPr>
              <a:t> </a:t>
            </a:r>
            <a:r>
              <a:rPr lang="fr-FR" sz="2000" dirty="0" err="1" smtClean="0">
                <a:latin typeface="Arial Rounded MT Bold" pitchFamily="34" charset="0"/>
              </a:rPr>
              <a:t>Makaka</a:t>
            </a:r>
            <a:r>
              <a:rPr lang="fr-FR" sz="2000" dirty="0" smtClean="0">
                <a:latin typeface="Arial Rounded MT Bold" pitchFamily="34" charset="0"/>
              </a:rPr>
              <a:t>, </a:t>
            </a:r>
            <a:r>
              <a:rPr lang="fr-FR" sz="2000" dirty="0" err="1" smtClean="0">
                <a:latin typeface="Arial Rounded MT Bold" pitchFamily="34" charset="0"/>
              </a:rPr>
              <a:t>Lele</a:t>
            </a:r>
            <a:r>
              <a:rPr lang="fr-FR" sz="2000" dirty="0" smtClean="0">
                <a:latin typeface="Arial Rounded MT Bold" pitchFamily="34" charset="0"/>
              </a:rPr>
              <a:t> </a:t>
            </a:r>
            <a:r>
              <a:rPr lang="fr-FR" sz="2000" dirty="0" err="1" smtClean="0">
                <a:latin typeface="Arial Rounded MT Bold" pitchFamily="34" charset="0"/>
              </a:rPr>
              <a:t>Bossay</a:t>
            </a:r>
            <a:r>
              <a:rPr lang="fr-FR" sz="2000" dirty="0" smtClean="0">
                <a:latin typeface="Arial Rounded MT Bold" pitchFamily="34" charset="0"/>
              </a:rPr>
              <a:t>, Diana </a:t>
            </a:r>
            <a:r>
              <a:rPr lang="fr-FR" sz="2000" dirty="0" err="1" smtClean="0">
                <a:latin typeface="Arial Rounded MT Bold" pitchFamily="34" charset="0"/>
              </a:rPr>
              <a:t>Landa</a:t>
            </a:r>
            <a:r>
              <a:rPr lang="fr-FR" sz="2000" dirty="0" smtClean="0">
                <a:latin typeface="Arial Rounded MT Bold" pitchFamily="34" charset="0"/>
              </a:rPr>
              <a:t> alias Bavon, Bonaventure M’</a:t>
            </a:r>
            <a:r>
              <a:rPr lang="fr-FR" sz="2000" dirty="0" err="1" smtClean="0">
                <a:latin typeface="Arial Rounded MT Bold" pitchFamily="34" charset="0"/>
              </a:rPr>
              <a:t>fele</a:t>
            </a:r>
            <a:r>
              <a:rPr lang="fr-FR" sz="2000" dirty="0" smtClean="0">
                <a:latin typeface="Arial Rounded MT Bold" pitchFamily="34" charset="0"/>
              </a:rPr>
              <a:t> alias </a:t>
            </a:r>
            <a:r>
              <a:rPr lang="fr-FR" sz="2000" dirty="0" err="1" smtClean="0">
                <a:latin typeface="Arial Rounded MT Bold" pitchFamily="34" charset="0"/>
              </a:rPr>
              <a:t>Koko</a:t>
            </a:r>
            <a:r>
              <a:rPr lang="fr-FR" sz="2000" dirty="0" smtClean="0">
                <a:latin typeface="Arial Rounded MT Bold" pitchFamily="34" charset="0"/>
              </a:rPr>
              <a:t>, Ibrahim </a:t>
            </a:r>
            <a:r>
              <a:rPr lang="fr-FR" sz="2000" dirty="0" err="1" smtClean="0">
                <a:latin typeface="Arial Rounded MT Bold" pitchFamily="34" charset="0"/>
              </a:rPr>
              <a:t>Apendeki</a:t>
            </a:r>
            <a:r>
              <a:rPr lang="fr-FR" sz="2000" dirty="0" smtClean="0">
                <a:latin typeface="Arial Rounded MT Bold" pitchFamily="34" charset="0"/>
              </a:rPr>
              <a:t>, Nadine </a:t>
            </a:r>
            <a:r>
              <a:rPr lang="fr-FR" sz="2000" dirty="0" err="1" smtClean="0">
                <a:latin typeface="Arial Rounded MT Bold" pitchFamily="34" charset="0"/>
              </a:rPr>
              <a:t>Kimbolo</a:t>
            </a:r>
            <a:r>
              <a:rPr lang="fr-FR" sz="2000" dirty="0" smtClean="0">
                <a:latin typeface="Arial Rounded MT Bold" pitchFamily="34" charset="0"/>
              </a:rPr>
              <a:t> et Berger </a:t>
            </a:r>
            <a:r>
              <a:rPr lang="fr-FR" sz="2000" dirty="0" err="1" smtClean="0">
                <a:latin typeface="Arial Rounded MT Bold" pitchFamily="34" charset="0"/>
              </a:rPr>
              <a:t>Kabongo</a:t>
            </a:r>
            <a:r>
              <a:rPr lang="fr-FR" sz="2000" dirty="0" smtClean="0">
                <a:latin typeface="Arial Rounded MT Bold" pitchFamily="34" charset="0"/>
              </a:rPr>
              <a:t> alias Commandant </a:t>
            </a:r>
            <a:r>
              <a:rPr lang="fr-FR" sz="2000" dirty="0" err="1" smtClean="0">
                <a:latin typeface="Arial Rounded MT Bold" pitchFamily="34" charset="0"/>
              </a:rPr>
              <a:t>Ngi</a:t>
            </a:r>
            <a:r>
              <a:rPr lang="fr-FR" sz="2000" dirty="0">
                <a:latin typeface="Arial Rounded MT Bold" pitchFamily="34" charset="0"/>
              </a:rPr>
              <a:t>.</a:t>
            </a:r>
          </a:p>
        </p:txBody>
      </p:sp>
      <p:pic>
        <p:nvPicPr>
          <p:cNvPr id="10242" name="Picture 2" descr="vlcsnap-2018-09-14-13h05m05s327"/>
          <p:cNvPicPr>
            <a:picLocks noChangeAspect="1" noChangeArrowheads="1"/>
          </p:cNvPicPr>
          <p:nvPr/>
        </p:nvPicPr>
        <p:blipFill>
          <a:blip r:embed="rId2">
            <a:extLst>
              <a:ext uri="{28A0092B-C50C-407E-A947-70E740481C1C}">
                <a14:useLocalDpi xmlns:a14="http://schemas.microsoft.com/office/drawing/2010/main" val="0"/>
              </a:ext>
            </a:extLst>
          </a:blip>
          <a:srcRect l="3809" r="10762"/>
          <a:stretch>
            <a:fillRect/>
          </a:stretch>
        </p:blipFill>
        <p:spPr bwMode="auto">
          <a:xfrm>
            <a:off x="2123728" y="1002386"/>
            <a:ext cx="49149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519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260649"/>
            <a:ext cx="8458200" cy="576063"/>
          </a:xfrm>
        </p:spPr>
        <p:txBody>
          <a:bodyPr>
            <a:normAutofit fontScale="90000"/>
          </a:bodyPr>
          <a:lstStyle/>
          <a:p>
            <a:pPr algn="ctr"/>
            <a:r>
              <a:rPr lang="fr-FR" sz="3200" b="1" dirty="0" smtClean="0"/>
              <a:t>Les difficultés rencontrées</a:t>
            </a:r>
            <a:endParaRPr lang="fr-FR" sz="3200" b="1" dirty="0"/>
          </a:p>
        </p:txBody>
      </p:sp>
      <p:sp>
        <p:nvSpPr>
          <p:cNvPr id="3" name="Sous-titre 2"/>
          <p:cNvSpPr>
            <a:spLocks noGrp="1"/>
          </p:cNvSpPr>
          <p:nvPr>
            <p:ph type="subTitle" idx="1"/>
          </p:nvPr>
        </p:nvSpPr>
        <p:spPr>
          <a:xfrm>
            <a:off x="395536" y="980728"/>
            <a:ext cx="8458200" cy="720080"/>
          </a:xfrm>
        </p:spPr>
        <p:txBody>
          <a:bodyPr anchor="t">
            <a:normAutofit/>
          </a:bodyPr>
          <a:lstStyle/>
          <a:p>
            <a:pPr algn="ctr"/>
            <a:r>
              <a:rPr lang="fr-FR" sz="2000" dirty="0" smtClean="0">
                <a:latin typeface="Arial Rounded MT Bold" pitchFamily="34" charset="0"/>
              </a:rPr>
              <a:t>Tout au long de la production de </a:t>
            </a:r>
            <a:r>
              <a:rPr lang="fr-FR" sz="2000" smtClean="0">
                <a:latin typeface="Arial Rounded MT Bold" pitchFamily="34" charset="0"/>
              </a:rPr>
              <a:t>cet élément, </a:t>
            </a:r>
            <a:r>
              <a:rPr lang="fr-FR" sz="2000" dirty="0" smtClean="0">
                <a:latin typeface="Arial Rounded MT Bold" pitchFamily="34" charset="0"/>
              </a:rPr>
              <a:t>les difficultés les plus significatives ont été les suivantes:</a:t>
            </a:r>
            <a:endParaRPr lang="fr-FR" sz="2000" dirty="0">
              <a:latin typeface="Arial Rounded MT Bold" pitchFamily="34" charset="0"/>
            </a:endParaRPr>
          </a:p>
        </p:txBody>
      </p:sp>
      <p:sp>
        <p:nvSpPr>
          <p:cNvPr id="4" name="Sous-titre 2"/>
          <p:cNvSpPr txBox="1">
            <a:spLocks/>
          </p:cNvSpPr>
          <p:nvPr/>
        </p:nvSpPr>
        <p:spPr>
          <a:xfrm>
            <a:off x="226435" y="4986908"/>
            <a:ext cx="8764240" cy="1587699"/>
          </a:xfrm>
          <a:prstGeom prst="rect">
            <a:avLst/>
          </a:prstGeom>
        </p:spPr>
        <p:txBody>
          <a:bodyPr vert="horz" anchor="t">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just"/>
            <a:r>
              <a:rPr lang="fr-FR" sz="2000" dirty="0" smtClean="0">
                <a:latin typeface="Arial Rounded MT Bold" pitchFamily="34" charset="0"/>
              </a:rPr>
              <a:t>1. Des </a:t>
            </a:r>
            <a:r>
              <a:rPr lang="fr-FR" sz="2000" b="1" dirty="0" smtClean="0">
                <a:latin typeface="Arial Rounded MT Bold" pitchFamily="34" charset="0"/>
              </a:rPr>
              <a:t>malentendus </a:t>
            </a:r>
            <a:r>
              <a:rPr lang="fr-FR" sz="2000" dirty="0" smtClean="0">
                <a:latin typeface="Arial Rounded MT Bold" pitchFamily="34" charset="0"/>
              </a:rPr>
              <a:t>ayant occasionné une </a:t>
            </a:r>
            <a:r>
              <a:rPr lang="fr-FR" sz="2000" b="1" dirty="0" smtClean="0">
                <a:latin typeface="Arial Rounded MT Bold" pitchFamily="34" charset="0"/>
              </a:rPr>
              <a:t>fronde </a:t>
            </a:r>
            <a:r>
              <a:rPr lang="fr-FR" sz="2000" dirty="0" smtClean="0">
                <a:latin typeface="Arial Rounded MT Bold" pitchFamily="34" charset="0"/>
              </a:rPr>
              <a:t>concrétisée par une grève d’acteurs le 13 juin 2018. </a:t>
            </a:r>
          </a:p>
          <a:p>
            <a:pPr algn="just"/>
            <a:r>
              <a:rPr lang="fr-FR" sz="2000" dirty="0" smtClean="0">
                <a:latin typeface="Arial Rounded MT Bold" pitchFamily="34" charset="0"/>
              </a:rPr>
              <a:t>Cela occasionnera le départ de certains acteurs, notamment le remplacement de l’actrice </a:t>
            </a:r>
            <a:r>
              <a:rPr lang="fr-FR" sz="2000" dirty="0" err="1" smtClean="0">
                <a:latin typeface="Arial Rounded MT Bold" pitchFamily="34" charset="0"/>
              </a:rPr>
              <a:t>Mbudi</a:t>
            </a:r>
            <a:r>
              <a:rPr lang="fr-FR" sz="2000" dirty="0" smtClean="0">
                <a:latin typeface="Arial Rounded MT Bold" pitchFamily="34" charset="0"/>
              </a:rPr>
              <a:t> par Nadine </a:t>
            </a:r>
            <a:r>
              <a:rPr lang="fr-FR" sz="2000" dirty="0" err="1" smtClean="0">
                <a:latin typeface="Arial Rounded MT Bold" pitchFamily="34" charset="0"/>
              </a:rPr>
              <a:t>Kimbolo</a:t>
            </a:r>
            <a:r>
              <a:rPr lang="fr-FR" sz="2000" dirty="0" smtClean="0">
                <a:latin typeface="Arial Rounded MT Bold" pitchFamily="34" charset="0"/>
              </a:rPr>
              <a:t>.</a:t>
            </a:r>
            <a:endParaRPr lang="fr-FR" sz="2000" dirty="0">
              <a:latin typeface="Arial Rounded MT Bold" pitchFamily="34" charset="0"/>
            </a:endParaRPr>
          </a:p>
        </p:txBody>
      </p:sp>
      <p:pic>
        <p:nvPicPr>
          <p:cNvPr id="11266" name="Picture 2" descr="vlcsnap-2018-09-14-13h29m59s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00245"/>
            <a:ext cx="57626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C:\Users\AETA\Desktop\PowerPöint\actr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724022"/>
            <a:ext cx="3554579" cy="326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50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5157192"/>
            <a:ext cx="8458200" cy="1440160"/>
          </a:xfrm>
        </p:spPr>
        <p:txBody>
          <a:bodyPr anchor="t">
            <a:normAutofit fontScale="92500"/>
          </a:bodyPr>
          <a:lstStyle/>
          <a:p>
            <a:pPr algn="just"/>
            <a:r>
              <a:rPr lang="fr-FR" sz="2000" dirty="0" smtClean="0">
                <a:latin typeface="Arial Rounded MT Bold" pitchFamily="34" charset="0"/>
              </a:rPr>
              <a:t>2. </a:t>
            </a:r>
            <a:r>
              <a:rPr lang="fr-FR" sz="2000" b="1" dirty="0" smtClean="0">
                <a:latin typeface="Arial Rounded MT Bold" pitchFamily="34" charset="0"/>
              </a:rPr>
              <a:t>Des coupures intempestives de courant.</a:t>
            </a:r>
          </a:p>
          <a:p>
            <a:pPr algn="just"/>
            <a:r>
              <a:rPr lang="fr-FR" sz="2000" dirty="0" smtClean="0">
                <a:latin typeface="Arial Rounded MT Bold" pitchFamily="34" charset="0"/>
              </a:rPr>
              <a:t>Celle du 12 août 2018 avait mis plus de deux heures, de 21 heures à 23 heures 30, de sorte que les acteurs étaient épuisés pour mieux jouer le dernier acte, et que la séance avait été reportée au 13 août 2018.</a:t>
            </a:r>
            <a:endParaRPr lang="fr-FR" sz="2000" dirty="0">
              <a:latin typeface="Arial Rounded MT Bold" pitchFamily="34" charset="0"/>
            </a:endParaRPr>
          </a:p>
        </p:txBody>
      </p:sp>
      <p:pic>
        <p:nvPicPr>
          <p:cNvPr id="12290" name="Picture 2" descr="IMG_19700102_010144_074"/>
          <p:cNvPicPr>
            <a:picLocks noChangeAspect="1" noChangeArrowheads="1"/>
          </p:cNvPicPr>
          <p:nvPr/>
        </p:nvPicPr>
        <p:blipFill>
          <a:blip r:embed="rId2" cstate="print">
            <a:lum bright="-60000"/>
            <a:extLst>
              <a:ext uri="{28A0092B-C50C-407E-A947-70E740481C1C}">
                <a14:useLocalDpi xmlns:a14="http://schemas.microsoft.com/office/drawing/2010/main" val="0"/>
              </a:ext>
            </a:extLst>
          </a:blip>
          <a:srcRect/>
          <a:stretch>
            <a:fillRect/>
          </a:stretch>
        </p:blipFill>
        <p:spPr bwMode="auto">
          <a:xfrm>
            <a:off x="683568" y="404664"/>
            <a:ext cx="756084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80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980728"/>
            <a:ext cx="8458200" cy="5472608"/>
          </a:xfrm>
        </p:spPr>
        <p:txBody>
          <a:bodyPr anchor="t">
            <a:normAutofit lnSpcReduction="10000"/>
          </a:bodyPr>
          <a:lstStyle/>
          <a:p>
            <a:pPr algn="ctr"/>
            <a:r>
              <a:rPr lang="fr-FR" sz="2800" dirty="0" smtClean="0">
                <a:latin typeface="Arial Rounded MT Bold" pitchFamily="34" charset="0"/>
              </a:rPr>
              <a:t>Il y a eu d’autres problèmes par la suite. Toutefois, pour l’intérêt de la cause, cela n’a pas sapé la détermination de l’AETA à produire cette œuvre.</a:t>
            </a:r>
          </a:p>
          <a:p>
            <a:pPr algn="ctr"/>
            <a:endParaRPr lang="fr-FR" sz="2800" dirty="0">
              <a:latin typeface="Arial Rounded MT Bold" pitchFamily="34" charset="0"/>
            </a:endParaRPr>
          </a:p>
          <a:p>
            <a:pPr algn="ctr"/>
            <a:r>
              <a:rPr lang="fr-FR" sz="2800" b="1" dirty="0" smtClean="0">
                <a:solidFill>
                  <a:srgbClr val="C00000"/>
                </a:solidFill>
                <a:latin typeface="Arial Rounded MT Bold" pitchFamily="34" charset="0"/>
              </a:rPr>
              <a:t>Pour finir, il convient de rappeler que ce premier travail après montage devra être validé, et que la mouture finale prête à être diffusée dans les médias le sera par la suite.</a:t>
            </a:r>
          </a:p>
          <a:p>
            <a:pPr algn="ctr"/>
            <a:endParaRPr lang="fr-FR" sz="2800" b="1" dirty="0" smtClean="0">
              <a:solidFill>
                <a:srgbClr val="C00000"/>
              </a:solidFill>
              <a:latin typeface="Arial Rounded MT Bold" pitchFamily="34" charset="0"/>
            </a:endParaRPr>
          </a:p>
          <a:p>
            <a:pPr algn="r"/>
            <a:r>
              <a:rPr lang="fr-FR" sz="2000" b="1" i="1" dirty="0" smtClean="0">
                <a:solidFill>
                  <a:schemeClr val="tx1"/>
                </a:solidFill>
                <a:latin typeface="Arial Rounded MT Bold" pitchFamily="34" charset="0"/>
              </a:rPr>
              <a:t>Fait à Kinshasa, le 14 septembre 2018</a:t>
            </a:r>
          </a:p>
          <a:p>
            <a:pPr algn="r"/>
            <a:r>
              <a:rPr lang="fr-FR" sz="2800" dirty="0" smtClean="0">
                <a:solidFill>
                  <a:schemeClr val="tx1"/>
                </a:solidFill>
                <a:latin typeface="Arial Rounded MT Bold" pitchFamily="34" charset="0"/>
              </a:rPr>
              <a:t>AETA</a:t>
            </a:r>
            <a:endParaRPr lang="fr-FR" sz="2800" dirty="0">
              <a:solidFill>
                <a:schemeClr val="tx1"/>
              </a:solidFill>
              <a:latin typeface="Arial Rounded MT Bold" pitchFamily="34" charset="0"/>
            </a:endParaRPr>
          </a:p>
        </p:txBody>
      </p:sp>
    </p:spTree>
    <p:extLst>
      <p:ext uri="{BB962C8B-B14F-4D97-AF65-F5344CB8AC3E}">
        <p14:creationId xmlns:p14="http://schemas.microsoft.com/office/powerpoint/2010/main" val="150387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332656"/>
            <a:ext cx="8458200" cy="720080"/>
          </a:xfrm>
        </p:spPr>
        <p:txBody>
          <a:bodyPr>
            <a:normAutofit/>
          </a:bodyPr>
          <a:lstStyle/>
          <a:p>
            <a:pPr algn="ctr"/>
            <a:r>
              <a:rPr lang="fr-FR" sz="3000" b="1" dirty="0" smtClean="0"/>
              <a:t>Contexte et motivation</a:t>
            </a:r>
            <a:endParaRPr lang="fr-FR" sz="3000" b="1" dirty="0"/>
          </a:p>
        </p:txBody>
      </p:sp>
      <p:sp>
        <p:nvSpPr>
          <p:cNvPr id="3" name="Sous-titre 2"/>
          <p:cNvSpPr>
            <a:spLocks noGrp="1"/>
          </p:cNvSpPr>
          <p:nvPr>
            <p:ph type="subTitle" idx="1"/>
          </p:nvPr>
        </p:nvSpPr>
        <p:spPr>
          <a:xfrm>
            <a:off x="381000" y="3717032"/>
            <a:ext cx="8458200" cy="2952328"/>
          </a:xfrm>
        </p:spPr>
        <p:txBody>
          <a:bodyPr anchor="t">
            <a:normAutofit/>
          </a:bodyPr>
          <a:lstStyle/>
          <a:p>
            <a:pPr algn="just"/>
            <a:r>
              <a:rPr lang="fr-FR" sz="1800" dirty="0" smtClean="0">
                <a:solidFill>
                  <a:schemeClr val="tx1"/>
                </a:solidFill>
                <a:latin typeface="Gill Sans MT" pitchFamily="34" charset="0"/>
              </a:rPr>
              <a:t>La République Démocratique du Congo a déjà organisé des élections pluralistes en 2006 et 2011. Malheureusement ces deux expériences ont laissé un goût quelque peu amère, compte tenu des irrégularités caractérisées entre autres par des contestations des résultats, des contentieux menés dans l’amateurisme et l’ignorance des procédures légales, mais aussi des décisions judiciaires accusant d’énormes lacunes du côté des magistrats.</a:t>
            </a:r>
          </a:p>
          <a:p>
            <a:pPr algn="just"/>
            <a:r>
              <a:rPr lang="fr-FR" sz="1800" dirty="0" smtClean="0">
                <a:solidFill>
                  <a:schemeClr val="tx1"/>
                </a:solidFill>
                <a:latin typeface="Gill Sans MT" pitchFamily="34" charset="0"/>
              </a:rPr>
              <a:t>Au regard de cet état des choses, et en prévision des élections qui profilent à l’horizon, l’AETA et EISA ont pensé à organiser cet atelier afin de renforcer les capacités des formateurs des témoins des partis politiques dans la surveillance électorale, ainsi que leurs juristes pour mener à bien le contentieux électoral.</a:t>
            </a:r>
            <a:endParaRPr lang="fr-FR" sz="1800" dirty="0">
              <a:solidFill>
                <a:schemeClr val="tx1"/>
              </a:solidFill>
              <a:latin typeface="Gill Sans MT" pitchFamily="34" charset="0"/>
            </a:endParaRPr>
          </a:p>
        </p:txBody>
      </p:sp>
      <p:pic>
        <p:nvPicPr>
          <p:cNvPr id="1030" name="Picture 6" descr="C:\Users\AETA\Download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756" y="908720"/>
            <a:ext cx="698477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11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arn(inVertical)">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548680"/>
            <a:ext cx="7272808" cy="936104"/>
          </a:xfrm>
        </p:spPr>
        <p:txBody>
          <a:bodyPr>
            <a:normAutofit/>
          </a:bodyPr>
          <a:lstStyle/>
          <a:p>
            <a:pPr algn="ctr"/>
            <a:r>
              <a:rPr lang="fr-FR" sz="3000" b="1" dirty="0" smtClean="0"/>
              <a:t>Pour ce faire</a:t>
            </a:r>
            <a:endParaRPr lang="fr-FR" sz="3000" b="1" dirty="0"/>
          </a:p>
        </p:txBody>
      </p:sp>
      <p:sp>
        <p:nvSpPr>
          <p:cNvPr id="3" name="Sous-titre 2"/>
          <p:cNvSpPr>
            <a:spLocks noGrp="1"/>
          </p:cNvSpPr>
          <p:nvPr>
            <p:ph type="subTitle" idx="1"/>
          </p:nvPr>
        </p:nvSpPr>
        <p:spPr>
          <a:xfrm>
            <a:off x="467544" y="1556792"/>
            <a:ext cx="8458200" cy="4680520"/>
          </a:xfrm>
        </p:spPr>
        <p:txBody>
          <a:bodyPr anchor="t">
            <a:normAutofit fontScale="85000" lnSpcReduction="10000"/>
          </a:bodyPr>
          <a:lstStyle/>
          <a:p>
            <a:pPr algn="just"/>
            <a:r>
              <a:rPr lang="fr-FR" dirty="0" smtClean="0">
                <a:latin typeface="Arial Rounded MT Bold" pitchFamily="34" charset="0"/>
              </a:rPr>
              <a:t>Un collectif d’acteurs professionnels (formés à l’Institut National des Arts, INA) et autres célébrités du théâtre Congolais, sous le direction du Prof Edgard KULUMBI, ont été appelés pour la réalisation de cette œuvre. Il s’agit de :</a:t>
            </a:r>
          </a:p>
          <a:p>
            <a:pPr marL="342900" indent="-342900" algn="just">
              <a:buClrTx/>
              <a:buFont typeface="Wingdings" pitchFamily="2" charset="2"/>
              <a:buChar char="q"/>
            </a:pPr>
            <a:r>
              <a:rPr lang="fr-FR" dirty="0" smtClean="0">
                <a:latin typeface="Arial Rounded MT Bold" pitchFamily="34" charset="0"/>
              </a:rPr>
              <a:t>La Compagnie Théâtre des Intrigants ; </a:t>
            </a:r>
          </a:p>
          <a:p>
            <a:pPr marL="342900" indent="-342900" algn="just">
              <a:buClrTx/>
              <a:buFont typeface="Wingdings" pitchFamily="2" charset="2"/>
              <a:buChar char="q"/>
            </a:pPr>
            <a:r>
              <a:rPr lang="fr-FR" dirty="0" smtClean="0">
                <a:latin typeface="Arial Rounded MT Bold" pitchFamily="34" charset="0"/>
              </a:rPr>
              <a:t>Le Groupe </a:t>
            </a:r>
            <a:r>
              <a:rPr lang="fr-FR" dirty="0" err="1" smtClean="0">
                <a:latin typeface="Arial Rounded MT Bold" pitchFamily="34" charset="0"/>
              </a:rPr>
              <a:t>Tuma</a:t>
            </a:r>
            <a:r>
              <a:rPr lang="fr-FR" dirty="0" smtClean="0">
                <a:latin typeface="Arial Rounded MT Bold" pitchFamily="34" charset="0"/>
              </a:rPr>
              <a:t>-Haut ;</a:t>
            </a:r>
          </a:p>
          <a:p>
            <a:pPr marL="342900" indent="-342900" algn="just">
              <a:buClrTx/>
              <a:buFont typeface="Wingdings" pitchFamily="2" charset="2"/>
              <a:buChar char="q"/>
            </a:pPr>
            <a:r>
              <a:rPr lang="fr-FR" dirty="0" smtClean="0">
                <a:latin typeface="Arial Rounded MT Bold" pitchFamily="34" charset="0"/>
              </a:rPr>
              <a:t>Le Théâtre des Inattendus ;</a:t>
            </a:r>
          </a:p>
          <a:p>
            <a:pPr marL="342900" indent="-342900" algn="just">
              <a:buClrTx/>
              <a:buFont typeface="Wingdings" pitchFamily="2" charset="2"/>
              <a:buChar char="q"/>
            </a:pPr>
            <a:r>
              <a:rPr lang="fr-FR" dirty="0" smtClean="0">
                <a:latin typeface="Arial Rounded MT Bold" pitchFamily="34" charset="0"/>
              </a:rPr>
              <a:t>Quelques stars du théâtre populaire kinois,</a:t>
            </a:r>
          </a:p>
          <a:p>
            <a:pPr algn="just">
              <a:buClrTx/>
            </a:pPr>
            <a:endParaRPr lang="fr-FR" sz="1000" dirty="0">
              <a:latin typeface="Arial Rounded MT Bold" pitchFamily="34" charset="0"/>
            </a:endParaRPr>
          </a:p>
          <a:p>
            <a:pPr algn="ctr">
              <a:buClrTx/>
            </a:pPr>
            <a:r>
              <a:rPr lang="fr-FR" sz="3200" dirty="0" smtClean="0">
                <a:latin typeface="Arial Rounded MT Bold" pitchFamily="34" charset="0"/>
              </a:rPr>
              <a:t>Et le tout s’est déroulé selon l’historique suivant :</a:t>
            </a:r>
            <a:endParaRPr lang="fr-FR" sz="3200" dirty="0">
              <a:latin typeface="Arial Rounded MT Bold" pitchFamily="34" charset="0"/>
            </a:endParaRPr>
          </a:p>
        </p:txBody>
      </p:sp>
    </p:spTree>
    <p:extLst>
      <p:ext uri="{BB962C8B-B14F-4D97-AF65-F5344CB8AC3E}">
        <p14:creationId xmlns:p14="http://schemas.microsoft.com/office/powerpoint/2010/main" val="32951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332657"/>
            <a:ext cx="8458200" cy="648072"/>
          </a:xfrm>
        </p:spPr>
        <p:txBody>
          <a:bodyPr>
            <a:normAutofit fontScale="90000"/>
          </a:bodyPr>
          <a:lstStyle/>
          <a:p>
            <a:pPr algn="ctr"/>
            <a:r>
              <a:rPr lang="fr-FR" sz="3400" b="1" dirty="0" smtClean="0"/>
              <a:t>Présentation et validation du script</a:t>
            </a:r>
            <a:br>
              <a:rPr lang="fr-FR" sz="3400" b="1" dirty="0" smtClean="0"/>
            </a:br>
            <a:endParaRPr lang="fr-FR" sz="3400" b="1" dirty="0"/>
          </a:p>
        </p:txBody>
      </p:sp>
      <p:sp>
        <p:nvSpPr>
          <p:cNvPr id="3" name="Sous-titre 2"/>
          <p:cNvSpPr>
            <a:spLocks noGrp="1"/>
          </p:cNvSpPr>
          <p:nvPr>
            <p:ph type="subTitle" idx="1"/>
          </p:nvPr>
        </p:nvSpPr>
        <p:spPr>
          <a:xfrm>
            <a:off x="467544" y="1052736"/>
            <a:ext cx="8458200" cy="914400"/>
          </a:xfrm>
        </p:spPr>
        <p:txBody>
          <a:bodyPr anchor="t">
            <a:normAutofit/>
          </a:bodyPr>
          <a:lstStyle/>
          <a:p>
            <a:pPr algn="just"/>
            <a:r>
              <a:rPr lang="fr-FR" sz="1800" dirty="0" smtClean="0">
                <a:latin typeface="Arial Rounded MT Bold" pitchFamily="34" charset="0"/>
              </a:rPr>
              <a:t>Le 04 avril 2018, de 10 h 40’ à 12 h 30’, le Prof Edgard KULUMBI accompagné de quatre acteurs du collectif ont présenté le texte devant être scénarisé.</a:t>
            </a:r>
            <a:endParaRPr lang="fr-FR" sz="1800" dirty="0">
              <a:latin typeface="Arial Rounded MT Bold" pitchFamily="34" charset="0"/>
            </a:endParaRPr>
          </a:p>
        </p:txBody>
      </p:sp>
      <p:pic>
        <p:nvPicPr>
          <p:cNvPr id="3075" name="Picture 3" descr="20180404_110920"/>
          <p:cNvPicPr>
            <a:picLocks noChangeAspect="1" noChangeArrowheads="1"/>
          </p:cNvPicPr>
          <p:nvPr/>
        </p:nvPicPr>
        <p:blipFill>
          <a:blip r:embed="rId2" cstate="print">
            <a:extLst>
              <a:ext uri="{28A0092B-C50C-407E-A947-70E740481C1C}">
                <a14:useLocalDpi xmlns:a14="http://schemas.microsoft.com/office/drawing/2010/main" val="0"/>
              </a:ext>
            </a:extLst>
          </a:blip>
          <a:srcRect t="20972" r="13245" b="17218"/>
          <a:stretch>
            <a:fillRect/>
          </a:stretch>
        </p:blipFill>
        <p:spPr bwMode="auto">
          <a:xfrm>
            <a:off x="3851920" y="3861048"/>
            <a:ext cx="4991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20180404_110940"/>
          <p:cNvPicPr>
            <a:picLocks noChangeAspect="1" noChangeArrowheads="1"/>
          </p:cNvPicPr>
          <p:nvPr/>
        </p:nvPicPr>
        <p:blipFill>
          <a:blip r:embed="rId3" cstate="print">
            <a:extLst>
              <a:ext uri="{28A0092B-C50C-407E-A947-70E740481C1C}">
                <a14:useLocalDpi xmlns:a14="http://schemas.microsoft.com/office/drawing/2010/main" val="0"/>
              </a:ext>
            </a:extLst>
          </a:blip>
          <a:srcRect l="3973" t="24283" r="19536" b="11700"/>
          <a:stretch>
            <a:fillRect/>
          </a:stretch>
        </p:blipFill>
        <p:spPr bwMode="auto">
          <a:xfrm>
            <a:off x="611560" y="1700807"/>
            <a:ext cx="44100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0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circle(in)">
                                      <p:cBhvr>
                                        <p:cTn id="13" dur="20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arn(inVertical)">
                                      <p:cBhvr>
                                        <p:cTn id="1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50912" y="404664"/>
            <a:ext cx="8458200" cy="1872208"/>
          </a:xfrm>
        </p:spPr>
        <p:txBody>
          <a:bodyPr anchor="t">
            <a:normAutofit fontScale="85000" lnSpcReduction="20000"/>
          </a:bodyPr>
          <a:lstStyle/>
          <a:p>
            <a:pPr algn="just"/>
            <a:r>
              <a:rPr lang="fr-FR" dirty="0" smtClean="0">
                <a:latin typeface="Arial Rounded MT Bold" pitchFamily="34" charset="0"/>
              </a:rPr>
              <a:t>Face à eux, 5 experts de l’AETA tendaient l’oreille avant de formuler quelques remarques et observations, Il s’agit de (de gauche à droite) : Parole MBENGAMA, Gérard BISAMBU, Pius MBWES, Roland MUMBALA et Jérôme BONSO.</a:t>
            </a:r>
            <a:endParaRPr lang="fr-FR" dirty="0">
              <a:latin typeface="Arial Rounded MT Bold" pitchFamily="34" charset="0"/>
            </a:endParaRPr>
          </a:p>
        </p:txBody>
      </p:sp>
      <p:pic>
        <p:nvPicPr>
          <p:cNvPr id="4098" name="Picture 2" descr="20180404_110240"/>
          <p:cNvPicPr>
            <a:picLocks noChangeAspect="1" noChangeArrowheads="1"/>
          </p:cNvPicPr>
          <p:nvPr/>
        </p:nvPicPr>
        <p:blipFill>
          <a:blip r:embed="rId2" cstate="print">
            <a:extLst>
              <a:ext uri="{28A0092B-C50C-407E-A947-70E740481C1C}">
                <a14:useLocalDpi xmlns:a14="http://schemas.microsoft.com/office/drawing/2010/main" val="0"/>
              </a:ext>
            </a:extLst>
          </a:blip>
          <a:srcRect t="16336"/>
          <a:stretch>
            <a:fillRect/>
          </a:stretch>
        </p:blipFill>
        <p:spPr bwMode="auto">
          <a:xfrm>
            <a:off x="1043608" y="2132856"/>
            <a:ext cx="7344816"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37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260648"/>
            <a:ext cx="8458200" cy="1222375"/>
          </a:xfrm>
        </p:spPr>
        <p:txBody>
          <a:bodyPr>
            <a:normAutofit/>
          </a:bodyPr>
          <a:lstStyle/>
          <a:p>
            <a:pPr algn="ctr"/>
            <a:r>
              <a:rPr lang="fr-FR" sz="3200" b="1" dirty="0" smtClean="0"/>
              <a:t>Signature du contrat</a:t>
            </a:r>
            <a:endParaRPr lang="fr-FR" sz="3200" b="1" dirty="0"/>
          </a:p>
        </p:txBody>
      </p:sp>
      <p:sp>
        <p:nvSpPr>
          <p:cNvPr id="6" name="Sous-titre 2"/>
          <p:cNvSpPr>
            <a:spLocks noGrp="1"/>
          </p:cNvSpPr>
          <p:nvPr>
            <p:ph type="subTitle" idx="1"/>
          </p:nvPr>
        </p:nvSpPr>
        <p:spPr>
          <a:xfrm>
            <a:off x="656073" y="5517232"/>
            <a:ext cx="8458200" cy="864187"/>
          </a:xfrm>
        </p:spPr>
        <p:txBody>
          <a:bodyPr anchor="t">
            <a:normAutofit fontScale="62500" lnSpcReduction="20000"/>
          </a:bodyPr>
          <a:lstStyle/>
          <a:p>
            <a:pPr algn="just"/>
            <a:r>
              <a:rPr lang="fr-FR" dirty="0" smtClean="0">
                <a:latin typeface="Arial Rounded MT Bold" pitchFamily="34" charset="0"/>
              </a:rPr>
              <a:t>C’est le vendredi, 23 mars 2018 que le contrat a été signé entre l’AETA et le collectif d’acteurs représenté par le Prof Edgard KULUMBI.</a:t>
            </a:r>
            <a:endParaRPr lang="fr-FR" dirty="0">
              <a:latin typeface="Arial Rounded MT Bold" pitchFamily="34" charset="0"/>
            </a:endParaRPr>
          </a:p>
        </p:txBody>
      </p:sp>
      <p:pic>
        <p:nvPicPr>
          <p:cNvPr id="1027" name="Picture 3" descr="20180420_1207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864906"/>
            <a:ext cx="2880320" cy="436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31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arn(inVertical)">
                                      <p:cBhvr>
                                        <p:cTn id="10" dur="500"/>
                                        <p:tgtEl>
                                          <p:spTgt spid="10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548680"/>
            <a:ext cx="8458200" cy="1222375"/>
          </a:xfrm>
        </p:spPr>
        <p:txBody>
          <a:bodyPr/>
          <a:lstStyle/>
          <a:p>
            <a:pPr algn="ctr"/>
            <a:r>
              <a:rPr lang="fr-FR" b="1" dirty="0" smtClean="0"/>
              <a:t>LES séances de répétition</a:t>
            </a:r>
            <a:endParaRPr lang="fr-FR" b="1" dirty="0"/>
          </a:p>
        </p:txBody>
      </p:sp>
      <p:sp>
        <p:nvSpPr>
          <p:cNvPr id="3" name="Sous-titre 2"/>
          <p:cNvSpPr>
            <a:spLocks noGrp="1"/>
          </p:cNvSpPr>
          <p:nvPr>
            <p:ph type="subTitle" idx="1"/>
          </p:nvPr>
        </p:nvSpPr>
        <p:spPr>
          <a:xfrm>
            <a:off x="414908" y="5805264"/>
            <a:ext cx="8458200" cy="914400"/>
          </a:xfrm>
        </p:spPr>
        <p:txBody>
          <a:bodyPr anchor="t">
            <a:normAutofit/>
          </a:bodyPr>
          <a:lstStyle/>
          <a:p>
            <a:pPr algn="just"/>
            <a:r>
              <a:rPr lang="fr-FR" sz="1800" smtClean="0">
                <a:latin typeface="Arial Rounded MT Bold" pitchFamily="34" charset="0"/>
              </a:rPr>
              <a:t>Elles </a:t>
            </a:r>
            <a:r>
              <a:rPr lang="fr-FR" sz="1800" dirty="0" smtClean="0">
                <a:latin typeface="Arial Rounded MT Bold" pitchFamily="34" charset="0"/>
              </a:rPr>
              <a:t>ont duré plus de deux mois et ont connu beaucoup d’amendements sur le plan scénique et scriptural, mais aussi beaucoup de visites.</a:t>
            </a:r>
            <a:endParaRPr lang="fr-FR" sz="1800" dirty="0">
              <a:latin typeface="Arial Rounded MT Bold" pitchFamily="34" charset="0"/>
            </a:endParaRPr>
          </a:p>
        </p:txBody>
      </p:sp>
      <p:pic>
        <p:nvPicPr>
          <p:cNvPr id="5123" name="Picture 3" descr="20180508_110808"/>
          <p:cNvPicPr>
            <a:picLocks noChangeAspect="1" noChangeArrowheads="1"/>
          </p:cNvPicPr>
          <p:nvPr/>
        </p:nvPicPr>
        <p:blipFill>
          <a:blip r:embed="rId2" cstate="print">
            <a:extLst>
              <a:ext uri="{28A0092B-C50C-407E-A947-70E740481C1C}">
                <a14:useLocalDpi xmlns:a14="http://schemas.microsoft.com/office/drawing/2010/main" val="0"/>
              </a:ext>
            </a:extLst>
          </a:blip>
          <a:srcRect r="9271" b="8168"/>
          <a:stretch>
            <a:fillRect/>
          </a:stretch>
        </p:blipFill>
        <p:spPr bwMode="auto">
          <a:xfrm>
            <a:off x="1115616" y="1196752"/>
            <a:ext cx="705678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43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332657"/>
            <a:ext cx="8458200" cy="648072"/>
          </a:xfrm>
        </p:spPr>
        <p:txBody>
          <a:bodyPr>
            <a:normAutofit fontScale="90000"/>
          </a:bodyPr>
          <a:lstStyle/>
          <a:p>
            <a:pPr algn="ctr"/>
            <a:r>
              <a:rPr lang="fr-FR" dirty="0" smtClean="0"/>
              <a:t>À titre d’exemple</a:t>
            </a:r>
            <a:endParaRPr lang="fr-FR" dirty="0"/>
          </a:p>
        </p:txBody>
      </p:sp>
      <p:sp>
        <p:nvSpPr>
          <p:cNvPr id="3" name="Sous-titre 2"/>
          <p:cNvSpPr>
            <a:spLocks noGrp="1"/>
          </p:cNvSpPr>
          <p:nvPr>
            <p:ph type="subTitle" idx="1"/>
          </p:nvPr>
        </p:nvSpPr>
        <p:spPr/>
        <p:txBody>
          <a:bodyPr/>
          <a:lstStyle/>
          <a:p>
            <a:endParaRPr lang="fr-FR"/>
          </a:p>
        </p:txBody>
      </p:sp>
      <p:pic>
        <p:nvPicPr>
          <p:cNvPr id="6146" name="Picture 2" descr="20180508_110009"/>
          <p:cNvPicPr>
            <a:picLocks noChangeAspect="1" noChangeArrowheads="1"/>
          </p:cNvPicPr>
          <p:nvPr/>
        </p:nvPicPr>
        <p:blipFill>
          <a:blip r:embed="rId2" cstate="print">
            <a:extLst>
              <a:ext uri="{28A0092B-C50C-407E-A947-70E740481C1C}">
                <a14:useLocalDpi xmlns:a14="http://schemas.microsoft.com/office/drawing/2010/main" val="0"/>
              </a:ext>
            </a:extLst>
          </a:blip>
          <a:srcRect r="14238" b="9052"/>
          <a:stretch>
            <a:fillRect/>
          </a:stretch>
        </p:blipFill>
        <p:spPr bwMode="auto">
          <a:xfrm>
            <a:off x="323528" y="1052736"/>
            <a:ext cx="4680519"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20180508_113231"/>
          <p:cNvPicPr>
            <a:picLocks noChangeAspect="1" noChangeArrowheads="1"/>
          </p:cNvPicPr>
          <p:nvPr/>
        </p:nvPicPr>
        <p:blipFill>
          <a:blip r:embed="rId3" cstate="print">
            <a:extLst>
              <a:ext uri="{28A0092B-C50C-407E-A947-70E740481C1C}">
                <a14:useLocalDpi xmlns:a14="http://schemas.microsoft.com/office/drawing/2010/main" val="0"/>
              </a:ext>
            </a:extLst>
          </a:blip>
          <a:srcRect l="18709" t="10596" r="14073"/>
          <a:stretch>
            <a:fillRect/>
          </a:stretch>
        </p:blipFill>
        <p:spPr bwMode="auto">
          <a:xfrm>
            <a:off x="5004048" y="1052736"/>
            <a:ext cx="38671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3528" y="5157192"/>
            <a:ext cx="8547670" cy="1200329"/>
          </a:xfrm>
          <a:prstGeom prst="rect">
            <a:avLst/>
          </a:prstGeom>
        </p:spPr>
        <p:txBody>
          <a:bodyPr wrap="square">
            <a:spAutoFit/>
          </a:bodyPr>
          <a:lstStyle/>
          <a:p>
            <a:pPr algn="just"/>
            <a:r>
              <a:rPr lang="fr-FR" dirty="0" smtClean="0">
                <a:solidFill>
                  <a:schemeClr val="tx1"/>
                </a:solidFill>
                <a:latin typeface="Arial Rounded MT Bold" pitchFamily="34" charset="0"/>
              </a:rPr>
              <a:t>Le 26 mai 2018, ces répétitions avaient enregistré la visite de Louise DEWAST, journaliste à la BBC intéressée par l’initiative, qui à la fin de la séance a réalisé deux interview : en français avec le prof Edgard KULUMBI et en anglais avec Parole MBENGAMA.</a:t>
            </a:r>
            <a:endParaRPr lang="fr-FR" dirty="0">
              <a:solidFill>
                <a:schemeClr val="tx1"/>
              </a:solidFill>
              <a:latin typeface="Arial Rounded MT Bold" pitchFamily="34" charset="0"/>
            </a:endParaRPr>
          </a:p>
        </p:txBody>
      </p:sp>
    </p:spTree>
    <p:extLst>
      <p:ext uri="{BB962C8B-B14F-4D97-AF65-F5344CB8AC3E}">
        <p14:creationId xmlns:p14="http://schemas.microsoft.com/office/powerpoint/2010/main" val="414582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arn(inVertical)">
                                      <p:cBhvr>
                                        <p:cTn id="1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332657"/>
            <a:ext cx="8458200" cy="720080"/>
          </a:xfrm>
        </p:spPr>
        <p:txBody>
          <a:bodyPr>
            <a:normAutofit fontScale="90000"/>
          </a:bodyPr>
          <a:lstStyle/>
          <a:p>
            <a:pPr algn="ctr"/>
            <a:r>
              <a:rPr lang="fr-FR" dirty="0" smtClean="0"/>
              <a:t>Le tournage</a:t>
            </a:r>
            <a:endParaRPr lang="fr-FR" dirty="0"/>
          </a:p>
        </p:txBody>
      </p:sp>
      <p:sp>
        <p:nvSpPr>
          <p:cNvPr id="3" name="Sous-titre 2"/>
          <p:cNvSpPr>
            <a:spLocks noGrp="1"/>
          </p:cNvSpPr>
          <p:nvPr>
            <p:ph type="subTitle" idx="1"/>
          </p:nvPr>
        </p:nvSpPr>
        <p:spPr>
          <a:xfrm>
            <a:off x="395536" y="5229200"/>
            <a:ext cx="8575054" cy="1440160"/>
          </a:xfrm>
        </p:spPr>
        <p:txBody>
          <a:bodyPr anchor="t">
            <a:normAutofit/>
          </a:bodyPr>
          <a:lstStyle/>
          <a:p>
            <a:pPr algn="just"/>
            <a:r>
              <a:rPr lang="fr-FR" sz="2000" dirty="0" smtClean="0">
                <a:latin typeface="Arial Rounded MT Bold" pitchFamily="34" charset="0"/>
              </a:rPr>
              <a:t>Pendant deux jours, du 12 au 13 août 2018, et à chaque fois de 18 heures à minuit, ce tournage a nécessité 3 cameramen, 1 technicien de la perche</a:t>
            </a:r>
            <a:r>
              <a:rPr lang="fr-FR" sz="2000" smtClean="0">
                <a:latin typeface="Arial Rounded MT Bold" pitchFamily="34" charset="0"/>
              </a:rPr>
              <a:t>,  1 éclairagiste, 1 </a:t>
            </a:r>
            <a:r>
              <a:rPr lang="fr-FR" sz="2000" dirty="0" smtClean="0">
                <a:latin typeface="Arial Rounded MT Bold" pitchFamily="34" charset="0"/>
              </a:rPr>
              <a:t>réalisateur, 1 metteur en scène, 1 script </a:t>
            </a:r>
            <a:r>
              <a:rPr lang="fr-FR" sz="2000" smtClean="0">
                <a:latin typeface="Arial Rounded MT Bold" pitchFamily="34" charset="0"/>
              </a:rPr>
              <a:t>et 9 </a:t>
            </a:r>
            <a:r>
              <a:rPr lang="fr-FR" sz="2000" dirty="0" smtClean="0">
                <a:latin typeface="Arial Rounded MT Bold" pitchFamily="34" charset="0"/>
              </a:rPr>
              <a:t>acteurs.</a:t>
            </a:r>
            <a:endParaRPr lang="fr-FR" sz="2000" dirty="0">
              <a:latin typeface="Arial Rounded MT Bold" pitchFamily="34" charset="0"/>
            </a:endParaRPr>
          </a:p>
        </p:txBody>
      </p:sp>
      <p:pic>
        <p:nvPicPr>
          <p:cNvPr id="7170" name="Picture 2" descr="IMG_19700102_010324_121"/>
          <p:cNvPicPr>
            <a:picLocks noChangeAspect="1" noChangeArrowheads="1"/>
          </p:cNvPicPr>
          <p:nvPr/>
        </p:nvPicPr>
        <p:blipFill>
          <a:blip r:embed="rId2" cstate="print">
            <a:extLst>
              <a:ext uri="{28A0092B-C50C-407E-A947-70E740481C1C}">
                <a14:useLocalDpi xmlns:a14="http://schemas.microsoft.com/office/drawing/2010/main" val="0"/>
              </a:ext>
            </a:extLst>
          </a:blip>
          <a:srcRect l="10779" r="14096"/>
          <a:stretch>
            <a:fillRect/>
          </a:stretch>
        </p:blipFill>
        <p:spPr bwMode="auto">
          <a:xfrm>
            <a:off x="395536" y="980728"/>
            <a:ext cx="5760640"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IMG_19700102_010243_9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962653"/>
            <a:ext cx="2670398"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78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TotalTime>
  <Words>786</Words>
  <Application>Microsoft Office PowerPoint</Application>
  <PresentationFormat>Affichage à l'écran (4:3)</PresentationFormat>
  <Paragraphs>41</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Arial Rounded MT Bold</vt:lpstr>
      <vt:lpstr>Berlin Sans FB Demi</vt:lpstr>
      <vt:lpstr>Calibri</vt:lpstr>
      <vt:lpstr>Gill Sans MT</vt:lpstr>
      <vt:lpstr>Wingdings</vt:lpstr>
      <vt:lpstr>Wingdings 2</vt:lpstr>
      <vt:lpstr>Thème Office</vt:lpstr>
      <vt:lpstr>   Briefing des activités récentes de l’AETA  SUJET: Atelier de renforcement des capacités des partis politiques dans la surveillance des scrutins et la défense de leurs droits en matière de contentieux électoral   </vt:lpstr>
      <vt:lpstr>Contexte et motivation</vt:lpstr>
      <vt:lpstr>Pour ce faire</vt:lpstr>
      <vt:lpstr>Présentation et validation du script </vt:lpstr>
      <vt:lpstr>Présentation PowerPoint</vt:lpstr>
      <vt:lpstr>Signature du contrat</vt:lpstr>
      <vt:lpstr>LES séances de répétition</vt:lpstr>
      <vt:lpstr>À titre d’exemple</vt:lpstr>
      <vt:lpstr>Le tournage</vt:lpstr>
      <vt:lpstr>Présentation PowerPoint</vt:lpstr>
      <vt:lpstr>Le montage</vt:lpstr>
      <vt:lpstr>Le produit fini</vt:lpstr>
      <vt:lpstr>Les difficultés rencontrées</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AETA</dc:creator>
  <cp:lastModifiedBy>Windows User</cp:lastModifiedBy>
  <cp:revision>92</cp:revision>
  <dcterms:created xsi:type="dcterms:W3CDTF">2018-09-14T08:27:26Z</dcterms:created>
  <dcterms:modified xsi:type="dcterms:W3CDTF">2021-10-13T11:42:11Z</dcterms:modified>
</cp:coreProperties>
</file>